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7" r:id="rId2"/>
    <p:sldId id="1679" r:id="rId3"/>
    <p:sldId id="1772" r:id="rId4"/>
    <p:sldId id="1769" r:id="rId5"/>
    <p:sldId id="1789" r:id="rId6"/>
    <p:sldId id="1790" r:id="rId7"/>
    <p:sldId id="1781" r:id="rId8"/>
    <p:sldId id="1800" r:id="rId9"/>
    <p:sldId id="1802" r:id="rId10"/>
    <p:sldId id="1801" r:id="rId11"/>
    <p:sldId id="1803" r:id="rId12"/>
    <p:sldId id="1486" r:id="rId13"/>
    <p:sldId id="1732" r:id="rId14"/>
    <p:sldId id="1785" r:id="rId15"/>
    <p:sldId id="1786" r:id="rId16"/>
    <p:sldId id="1787" r:id="rId17"/>
    <p:sldId id="1788" r:id="rId18"/>
    <p:sldId id="1782" r:id="rId19"/>
    <p:sldId id="1791" r:id="rId20"/>
    <p:sldId id="1792" r:id="rId21"/>
    <p:sldId id="1793" r:id="rId22"/>
    <p:sldId id="1797" r:id="rId23"/>
    <p:sldId id="1794" r:id="rId24"/>
    <p:sldId id="1798" r:id="rId25"/>
    <p:sldId id="1799" r:id="rId26"/>
    <p:sldId id="1773" r:id="rId27"/>
    <p:sldId id="1774" r:id="rId28"/>
    <p:sldId id="1775" r:id="rId29"/>
    <p:sldId id="1776" r:id="rId30"/>
    <p:sldId id="1777" r:id="rId31"/>
    <p:sldId id="1778" r:id="rId32"/>
    <p:sldId id="1783" r:id="rId33"/>
    <p:sldId id="1784" r:id="rId34"/>
    <p:sldId id="1779" r:id="rId35"/>
    <p:sldId id="1780" r:id="rId36"/>
    <p:sldId id="14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CC9900"/>
    <a:srgbClr val="CCFF33"/>
    <a:srgbClr val="9966FF"/>
    <a:srgbClr val="CC6600"/>
    <a:srgbClr val="FF9900"/>
    <a:srgbClr val="99FF99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 autoAdjust="0"/>
    <p:restoredTop sz="88253" autoAdjust="0"/>
  </p:normalViewPr>
  <p:slideViewPr>
    <p:cSldViewPr snapToGrid="0">
      <p:cViewPr varScale="1">
        <p:scale>
          <a:sx n="100" d="100"/>
          <a:sy n="100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1737-9B7C-4B5A-91CF-475BA97044A8}" type="datetimeFigureOut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2E10-22CB-42C8-9879-21136F4F7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5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772E-B633-49D0-9B6F-19523F4E7A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restroom facility.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restroom facility.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17-sec., ISO 400, 50mm,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/1.7.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Shows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approximately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naked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view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perfect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sky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3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30-min. guided exposure taken 1990 by the late,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astrophotographer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John Sanford, of the Orange County, Calif.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Astronomy Club. 50mm lens. Shows same area and scale as my photo,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also shows what's really up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07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Roughly the same field of view, but this time it REALLY shows what’s up there.  This was taken in 2010,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twenty years after the last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07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“An informal competition to locate and observe the most Messier objects by a single observer during a dusk to dawn Marathon”.</a:t>
            </a:r>
          </a:p>
          <a:p>
            <a:endParaRPr lang="en-US" dirty="0" smtClean="0"/>
          </a:p>
          <a:p>
            <a:r>
              <a:rPr lang="en-US" dirty="0" smtClean="0"/>
              <a:t>The point is to hunt them down yourself,</a:t>
            </a:r>
            <a:r>
              <a:rPr lang="en-US" baseline="0" dirty="0" smtClean="0"/>
              <a:t> not use digital aids like digital setting circles or </a:t>
            </a:r>
            <a:r>
              <a:rPr lang="en-US" baseline="0" dirty="0" err="1" smtClean="0"/>
              <a:t>Goto</a:t>
            </a:r>
            <a:r>
              <a:rPr lang="en-US" baseline="0" dirty="0" smtClean="0"/>
              <a:t> scopes. While we will have prizes for the person that finds the most by star hopping, but this is a competition where everybody wins, because you’re going to see a lot of wonderful objects, and spend an all-nighter with your friends.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competition to locate and observe the most Messier objects by a single observer during a dusk to dawn Marathon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competition to locate and observe the most Messier objects by a single observer during a dusk to dawn Marathon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foundation of our observatory!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B9F6-478C-4224-9667-905C83217EBB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 sz="1600" baseline="0"/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1644-0C39-4039-B80B-F23C5405FEDC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 userDrawn="1"/>
        </p:nvPicPr>
        <p:blipFill>
          <a:blip r:embed="rId2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 baseline="0">
                <a:solidFill>
                  <a:srgbClr val="FFFF00"/>
                </a:solidFill>
                <a:latin typeface="Times New Roman"/>
              </a:defRPr>
            </a:lvl1pPr>
          </a:lstStyle>
          <a:p>
            <a:r>
              <a:rPr lang="en-US" dirty="0" smtClean="0"/>
              <a:t>Click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 baseline="0">
                <a:solidFill>
                  <a:srgbClr val="FFFF00"/>
                </a:solidFill>
                <a:latin typeface="Times New Roman"/>
              </a:defRPr>
            </a:lvl1pPr>
            <a:lvl2pPr>
              <a:defRPr sz="3600" baseline="0">
                <a:solidFill>
                  <a:srgbClr val="FFFF00"/>
                </a:solidFill>
                <a:latin typeface="Times New Roman"/>
              </a:defRPr>
            </a:lvl2pPr>
            <a:lvl3pPr>
              <a:defRPr sz="3200" baseline="0">
                <a:solidFill>
                  <a:srgbClr val="FFFF00"/>
                </a:solidFill>
                <a:latin typeface="Times New Roman"/>
              </a:defRPr>
            </a:lvl3pPr>
            <a:lvl4pPr>
              <a:defRPr sz="2800" baseline="0">
                <a:solidFill>
                  <a:srgbClr val="FFFF00"/>
                </a:solidFill>
                <a:latin typeface="Times New Roman"/>
              </a:defRPr>
            </a:lvl4pPr>
            <a:lvl5pPr>
              <a:defRPr sz="2400" baseline="0">
                <a:solidFill>
                  <a:srgbClr val="FFFF00"/>
                </a:solidFill>
                <a:latin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53204-715F-4B56-891C-20C918733ECA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E143-2239-4250-B753-148FDAC8C3D1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495E-1B9C-4E2F-B6AC-EF7C919FF241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E21B-9655-4FDF-A7A5-55F64DEE4BC1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B249-B98F-4521-AA36-F4D5F08BACFF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HAL10Logo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30988" y="-38089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C45D-0443-4F37-ACD2-E60DD68AE38D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96AE-0609-407A-966C-1570904D8764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7942-4BCB-4A99-B524-704467C59BF1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6D52-E791-4F00-A06E-474AD13DF973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7437" y="457200"/>
            <a:ext cx="57691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Howard 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Astronomical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League</a:t>
            </a:r>
            <a:endParaRPr lang="en-US" sz="8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1467" y="4800600"/>
            <a:ext cx="336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March</a:t>
            </a:r>
            <a:r>
              <a:rPr lang="en-US" sz="36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20</a:t>
            </a:r>
            <a:r>
              <a:rPr lang="en-US" sz="3600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2014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HAL10Logo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13406"/>
            <a:ext cx="3344594" cy="334459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7388" y="4529138"/>
            <a:ext cx="542925" cy="442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9763" y="4567237"/>
            <a:ext cx="81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14</a:t>
            </a:r>
            <a:endParaRPr lang="en-US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119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Observatory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update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 descr="IMG_114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Observatory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update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3" name="Picture 2" descr="IMG_11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Member’s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astrophotos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and sketches</a:t>
            </a:r>
          </a:p>
        </p:txBody>
      </p:sp>
    </p:spTree>
    <p:extLst>
      <p:ext uri="{BB962C8B-B14F-4D97-AF65-F5344CB8AC3E}">
        <p14:creationId xmlns:p14="http://schemas.microsoft.com/office/powerpoint/2010/main" val="4243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xmlns:p14="http://schemas.microsoft.com/office/powerpoint/2010/main" spd="slow" advTm="3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364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Chris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Miskiewicz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99 and Superov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364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Chris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Miskiewicz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oon Stack 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364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Chris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Miskiewicz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78 1h20m30s x 23 Labe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18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29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Phil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Whitebloom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Sun Gradient Map Blue Yellow Blue Labled 3-08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29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Phil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Whitebloom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Sun Gradient Map Spectrum Labled 3-08-201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205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Victor Sanchez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81M82_2014Feb24_Fin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499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s on Mar 8 2014 at 4 51 AM ES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6203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80_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765" y="-393701"/>
            <a:ext cx="12138565" cy="15708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1919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Herman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Heyn</a:t>
            </a:r>
            <a:endParaRPr lang="en-US" sz="2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849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81_0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0" y="-241301"/>
            <a:ext cx="12268200" cy="15876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500" y="190500"/>
            <a:ext cx="497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John Sanford, shared by Herman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Heyn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0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_2010-10_OrionW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933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6108700"/>
            <a:ext cx="845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This is what’s really up there!  20 years of technology gets you this.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00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76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Mike Krauss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M82 M82 raw 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76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Mike Krauss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aster Fl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76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Mike Krauss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M81 M82 stacked and fl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2279"/>
            <a:ext cx="91440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Winter Star Party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1016000"/>
            <a:ext cx="717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Joe Bohannon</a:t>
            </a:r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53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smara_c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968086"/>
            <a:ext cx="5130800" cy="55978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</a:p>
        </p:txBody>
      </p:sp>
    </p:spTree>
    <p:extLst>
      <p:ext uri="{BB962C8B-B14F-4D97-AF65-F5344CB8AC3E}">
        <p14:creationId xmlns:p14="http://schemas.microsoft.com/office/powerpoint/2010/main" val="355297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“An informal competition to locate and observe the most Messier objects by a single observer in a dusk to dawn Marathon.” – Amateur Astronomers of Pittsburgh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 is a Messier Marathon?</a:t>
            </a:r>
          </a:p>
        </p:txBody>
      </p:sp>
    </p:spTree>
    <p:extLst>
      <p:ext uri="{BB962C8B-B14F-4D97-AF65-F5344CB8AC3E}">
        <p14:creationId xmlns:p14="http://schemas.microsoft.com/office/powerpoint/2010/main" val="310856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3100" y="1219200"/>
            <a:ext cx="406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110 of the brightest and most beautiful objects in the Northern skies.</a:t>
            </a:r>
          </a:p>
          <a:p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(That aren’t comets)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 are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the Messier objects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?</a:t>
            </a:r>
          </a:p>
        </p:txBody>
      </p:sp>
      <p:pic>
        <p:nvPicPr>
          <p:cNvPr id="4" name="Picture 3" descr="t1_mess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333500"/>
            <a:ext cx="3760546" cy="47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3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Upcoming club activities</a:t>
            </a:r>
          </a:p>
        </p:txBody>
      </p:sp>
    </p:spTree>
    <p:extLst>
      <p:ext uri="{BB962C8B-B14F-4D97-AF65-F5344CB8AC3E}">
        <p14:creationId xmlns:p14="http://schemas.microsoft.com/office/powerpoint/2010/main" val="15093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It’s fun!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You’ll see a lot of beautiful objects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Hanging 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out all night with your buds</a:t>
            </a:r>
          </a:p>
          <a:p>
            <a:pPr marL="742950" indent="-742950">
              <a:buFont typeface="Arial"/>
              <a:buChar char="•"/>
            </a:pP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more familiar with the sky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more familiar with your equipment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a better observer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Sense of accomplishment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Why do a Messier Marathon?</a:t>
            </a:r>
          </a:p>
        </p:txBody>
      </p:sp>
    </p:spTree>
    <p:extLst>
      <p:ext uri="{BB962C8B-B14F-4D97-AF65-F5344CB8AC3E}">
        <p14:creationId xmlns:p14="http://schemas.microsoft.com/office/powerpoint/2010/main" val="176551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Prizes for HAL members that observe the most Messier objects: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Visually, using star-hopping: 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HAL coffee mug 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Visually, using </a:t>
            </a:r>
            <a:r>
              <a:rPr lang="en-US" sz="36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GoTo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or DSCs: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S&amp;T Pocket Sky Atlas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Sketching:  HAL Hoodie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Photographically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Orion eyepiece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 March 29</a:t>
            </a:r>
            <a:r>
              <a:rPr kumimoji="0" lang="en-US" sz="48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45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Sunset 7:30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Civil twilight ends 7:55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Nautical twilight ends 8:26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Astronomical twilight ends 8:59 pm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Astronomical twilight begins 5:24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Nautical twilight begins 5:57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Civil twilight begins 6:28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Sunrise 6:52 am</a:t>
            </a:r>
          </a:p>
          <a:p>
            <a:pPr algn="ctr"/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Moon rise (1.6%) 6:36 am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 March 29</a:t>
            </a:r>
            <a:r>
              <a:rPr kumimoji="0" lang="en-US" sz="48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65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Hardest objects: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M74 – sets at 9:15 pm, will only be 7* high at beginning of nautical twilight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M77 – set at 9:27 pm, only 9.9* high at beginning of nautical twilight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M30 – rises at 5:41 am, will only reach 8.2* by end of nautical twilight</a:t>
            </a:r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</a:p>
        </p:txBody>
      </p:sp>
    </p:spTree>
    <p:extLst>
      <p:ext uri="{BB962C8B-B14F-4D97-AF65-F5344CB8AC3E}">
        <p14:creationId xmlns:p14="http://schemas.microsoft.com/office/powerpoint/2010/main" val="82314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Sort objects by Right Ascension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(Move West to East and South to North)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Southerly objects set first, so observe them first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Anything with Declination &gt; 50* is circumpolar and will be up all night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(11 objects)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</a:p>
        </p:txBody>
      </p:sp>
    </p:spTree>
    <p:extLst>
      <p:ext uri="{BB962C8B-B14F-4D97-AF65-F5344CB8AC3E}">
        <p14:creationId xmlns:p14="http://schemas.microsoft.com/office/powerpoint/2010/main" val="387994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</a:p>
        </p:txBody>
      </p:sp>
      <p:pic>
        <p:nvPicPr>
          <p:cNvPr id="4" name="Picture 3" descr="bk_MessierM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327349"/>
            <a:ext cx="3987800" cy="51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Times New Roman"/>
                <a:cs typeface="Times New Roman"/>
              </a:rPr>
              <a:t>Thank You!</a:t>
            </a:r>
            <a:endParaRPr lang="en-US" dirty="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70" y="1519195"/>
            <a:ext cx="8229600" cy="1655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Next month’s meeting is on Thursday,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April 17</a:t>
            </a:r>
            <a:r>
              <a:rPr lang="en-US" baseline="30000" dirty="0" smtClean="0">
                <a:solidFill>
                  <a:srgbClr val="00FF00"/>
                </a:solidFill>
                <a:latin typeface="Times New Roman"/>
                <a:cs typeface="Times New Roman"/>
              </a:rPr>
              <a:t>th</a:t>
            </a: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, 2014 7:30 PM</a:t>
            </a:r>
          </a:p>
          <a:p>
            <a:pPr marL="0" indent="0" algn="ctr">
              <a:buNone/>
            </a:pPr>
            <a:endParaRPr lang="en-US" dirty="0">
              <a:solidFill>
                <a:srgbClr val="00FF00"/>
              </a:solidFill>
              <a:cs typeface="Times New Roman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5589" y="2921000"/>
            <a:ext cx="8172043" cy="3517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Meeting Speaker: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Dr. Brian Jackson, “The </a:t>
            </a:r>
            <a:r>
              <a:rPr lang="en-US" sz="4000" dirty="0" err="1" smtClean="0">
                <a:latin typeface="Times New Roman"/>
                <a:cs typeface="Times New Roman"/>
              </a:rPr>
              <a:t>Exoplanet</a:t>
            </a:r>
            <a:r>
              <a:rPr lang="en-US" sz="4000" dirty="0" smtClean="0">
                <a:latin typeface="Times New Roman"/>
                <a:cs typeface="Times New Roman"/>
              </a:rPr>
              <a:t> Revolution”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4000" dirty="0" err="1" smtClean="0">
                <a:latin typeface="Times New Roman"/>
                <a:cs typeface="Times New Roman"/>
              </a:rPr>
              <a:t>Astroschool</a:t>
            </a:r>
            <a:r>
              <a:rPr lang="en-US" sz="4000" dirty="0" smtClean="0">
                <a:latin typeface="Times New Roman"/>
                <a:cs typeface="Times New Roman"/>
              </a:rPr>
              <a:t>, 7 pm: </a:t>
            </a:r>
            <a:r>
              <a:rPr lang="en-US" sz="4000" dirty="0" smtClean="0">
                <a:latin typeface="Times New Roman"/>
                <a:cs typeface="Times New Roman"/>
              </a:rPr>
              <a:t>Star Hopping and Star Charts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62976" y="5598318"/>
            <a:ext cx="24765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73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8"/>
    </mc:Choice>
    <mc:Fallback xmlns="">
      <p:transition xmlns:p14="http://schemas.microsoft.com/office/powerpoint/2010/main" spd="slow" advTm="666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2279"/>
            <a:ext cx="91440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Star Parties and public outreach!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250" y="1016000"/>
            <a:ext cx="71755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22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nd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 Public Star Party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29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 Members-only Star Party (Messier Marathon)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April 5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Public Star Party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April 5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Scope out the night, 6:30-9:30 pm, RNC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April 5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 </a:t>
            </a:r>
            <a:r>
              <a:rPr lang="en-US" sz="36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Greenfest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, 10 am-4 pm, HCC</a:t>
            </a:r>
          </a:p>
        </p:txBody>
      </p:sp>
    </p:spTree>
    <p:extLst>
      <p:ext uri="{BB962C8B-B14F-4D97-AF65-F5344CB8AC3E}">
        <p14:creationId xmlns:p14="http://schemas.microsoft.com/office/powerpoint/2010/main" val="35775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Proposed change to by-laws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54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2279"/>
            <a:ext cx="91440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Article II, section 2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1016000"/>
            <a:ext cx="7175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Current wording:</a:t>
            </a:r>
          </a:p>
          <a:p>
            <a:pPr algn="ctr"/>
            <a:r>
              <a:rPr lang="en-US" sz="2000" dirty="0"/>
              <a:t>The Corporation shall admit persons to membership at any time. Application for membership is via a written form or via HAL website on-line form. The membership year shall begin on the date dues are paid, and end at the end of the month, one calendar year later. </a:t>
            </a:r>
            <a:endParaRPr lang="en-US" sz="20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Proposed wording:</a:t>
            </a:r>
          </a:p>
          <a:p>
            <a:pPr algn="ctr"/>
            <a:r>
              <a:rPr lang="en-US" sz="2000" dirty="0"/>
              <a:t>The Corporation shall admit persons to membership at any time. Application for new membership or renewal is via the HAL website on-line form or via a written form submitted directly to the Treasurer, or mailed to the HAL address listed on the website. </a:t>
            </a:r>
            <a:r>
              <a:rPr lang="en-US" sz="2000" dirty="0">
                <a:solidFill>
                  <a:srgbClr val="FFFF00"/>
                </a:solidFill>
              </a:rPr>
              <a:t>The membership year shall begin on the date dues are paid, and end on the same date the number of calendar years later specified by the selected membership term</a:t>
            </a:r>
            <a:r>
              <a:rPr lang="en-US" sz="2000" dirty="0"/>
              <a:t>.</a:t>
            </a:r>
            <a:endParaRPr lang="en-US" sz="20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0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Observatory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update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46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Observatory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update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 descr="IMG_114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Observatory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update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 descr="IMG_114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188577</TotalTime>
  <Words>929</Words>
  <Application>Microsoft Macintosh PowerPoint</Application>
  <PresentationFormat>On-screen Show (4:3)</PresentationFormat>
  <Paragraphs>153</Paragraphs>
  <Slides>36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Wayne Baggett</dc:creator>
  <cp:lastModifiedBy>Christopher Todd</cp:lastModifiedBy>
  <cp:revision>1961</cp:revision>
  <dcterms:created xsi:type="dcterms:W3CDTF">2009-02-07T16:08:21Z</dcterms:created>
  <dcterms:modified xsi:type="dcterms:W3CDTF">2014-03-20T01:07:17Z</dcterms:modified>
</cp:coreProperties>
</file>